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12.png" ContentType="image/png"/>
  <Override PartName="/ppt/media/image31.png" ContentType="image/png"/>
  <Override PartName="/ppt/media/image29.png" ContentType="image/png"/>
  <Override PartName="/ppt/media/image32.png" ContentType="image/png"/>
  <Override PartName="/ppt/media/image33.png" ContentType="image/png"/>
  <Override PartName="/ppt/media/image38.png" ContentType="image/png"/>
  <Override PartName="/ppt/media/image8.png" ContentType="image/png"/>
  <Override PartName="/ppt/media/image35.png" ContentType="image/png"/>
  <Override PartName="/ppt/media/image7.gif" ContentType="image/gif"/>
  <Override PartName="/ppt/media/image5.jpeg" ContentType="image/jpeg"/>
  <Override PartName="/ppt/media/image13.png" ContentType="image/png"/>
  <Override PartName="/ppt/media/image37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40.png" ContentType="image/png"/>
  <Override PartName="/ppt/media/image4.jpeg" ContentType="image/jpeg"/>
  <Override PartName="/ppt/media/image25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1.jpeg" ContentType="image/jpeg"/>
  <Override PartName="/ppt/media/image10.png" ContentType="image/png"/>
  <Override PartName="/ppt/media/image14.png" ContentType="image/png"/>
  <Override PartName="/ppt/media/image16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2000" spc="-1" strike="noStrike">
                <a:latin typeface="Arial"/>
              </a:rPr>
              <a:t>Click to edit the notes format</a:t>
            </a:r>
            <a:endParaRPr b="0" lang="en-IE" sz="20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1400" spc="-1" strike="noStrike">
                <a:latin typeface="Times New Roman"/>
              </a:rPr>
              <a:t>&lt;header&gt;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93CA654-234E-475C-8DB4-1D31396008E7}" type="slidenum">
              <a:rPr b="0" lang="en-IE" sz="1400" spc="-1" strike="noStrike">
                <a:latin typeface="Times New Roman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5AF91DB-A968-4ACA-91B2-03290A833DB5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61E419-6D3C-4036-830A-4E0C0E8845D6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73BE93-F54C-40C6-9725-0A8E9BA95DD3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9E09F1F-4B56-474B-8C85-DD537CD578AC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7B4F12-7F49-4362-BCEA-824AC6FD3C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6013A0-50C4-40F2-9931-AEE76D066D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7A0767-9F87-453D-AA8A-A5A0B44C5F5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9E163C-DFD4-4E8C-8236-B67497D932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8A3074-31C4-4543-85A7-A28C84E18E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92176F-C929-4327-B4E0-4E19931E63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912B9E-2B93-4D73-8E0A-FB2761DFCC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77500F-84F9-4DCA-B86A-1B0493C1CA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62DBE0-CA08-453E-98A5-66957DD1A2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03D0B0-0861-46B8-9659-18A1591E9A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207E77-4C6E-45CE-81B3-F42D3CC6894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E7869B-065B-471D-A1C4-624B3B0E2F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F5458D-3005-4FFA-BC2E-8CDCCD77DA2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4A4521-3FF6-408D-9D80-DD03D3CA6F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C418A7-ABD9-498F-93AF-EAD1121876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714EC0-FC62-4CB5-B647-ACBE40FBB2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8E8167-716E-4517-A168-A4514A7879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0905446-8E57-4298-97B6-32999500CC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CE8EC7-653A-4200-A581-B13C161C61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EFA19B-9F75-491E-93A8-1AB50923C0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3B1450-8333-43F0-8BBB-2BFA3295BA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FB33F1B-26EA-45C3-A445-09F7BDBF8B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B1574D-0651-412E-BED7-68BED16B73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AECDFF-E485-4ECB-82C5-5E1BA53F421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112278B-F6B9-4165-AA28-571DB0082D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BBD6488-4CAF-4B56-B730-E2EF123BCF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1458385-D8D1-457F-96F9-02A4BB19C5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36EEFA7-3237-4B37-98AD-D306E0523C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06BCF6-27EA-4600-8317-79DCECC786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78CA4BB-AE49-462C-8EBB-EBB1FA1B81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309BEEA-97B9-45AC-ADA4-79DE048F9E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EA423FD-28D3-4291-9C0D-5E9B3BE825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8F6984D-5D63-4A1D-9BC4-4AAD87591E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0F7057A-2A50-41E3-9462-AB4FA61D35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C7820B1-EF52-454F-A84B-B7E4BC5999B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C23D774-50B5-4FA9-8B65-A4A12EFC5E3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FA4E575-C082-4578-98EE-5A0C98EEB9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70F5BCF-F625-4274-A725-A9D7637F35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D31B005-C1FB-4580-8DA4-622792B41A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70E3E07-7410-4DF7-95B7-8B07860486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84C14AB-7ABF-47F2-AF3D-A4D988F1B1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A863384-B98D-4560-8D2B-983157B71A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45B2CE4-FEB4-4475-8A98-5B44421CE2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50F3921-9E55-4B58-A089-7E7F09E8E8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A937479-2F94-4707-A5BC-02DAC6AA1B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40B0AF1-1D0E-46CC-88CC-28B0181609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77110E9-81BF-4EF3-958C-6F3B591CC6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E98E401-D4F0-408E-BCCD-7899AD165A8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outline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tlin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outline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tlin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E" sz="1200" spc="-1" strike="noStrike"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64ADF3-F9F6-43ED-A193-9C3087FF5FF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E" sz="1200" spc="-1" strike="noStrike"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ED94B9-5F25-44D5-998B-98B7CE59500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E" sz="1200" spc="-1" strike="noStrike"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62F5B2-64B9-4A5F-A05B-B8AE8304704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E" sz="12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197575-51CB-4C49-86AA-81EC7C98891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 w="0"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 w="0">
            <a:noFill/>
          </a:ln>
        </p:spPr>
      </p:pic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7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7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4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4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4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gif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MicroRNA (miRNAs)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5" name="Picture 5" descr=""/>
          <p:cNvPicPr/>
          <p:nvPr/>
        </p:nvPicPr>
        <p:blipFill>
          <a:blip r:embed="rId1"/>
          <a:stretch/>
        </p:blipFill>
        <p:spPr>
          <a:xfrm>
            <a:off x="4721400" y="1515960"/>
            <a:ext cx="6631920" cy="4717080"/>
          </a:xfrm>
          <a:prstGeom prst="rect">
            <a:avLst/>
          </a:prstGeom>
          <a:ln w="0">
            <a:noFill/>
          </a:ln>
        </p:spPr>
      </p:pic>
      <p:pic>
        <p:nvPicPr>
          <p:cNvPr id="386" name="Picture 7" descr=""/>
          <p:cNvPicPr/>
          <p:nvPr/>
        </p:nvPicPr>
        <p:blipFill>
          <a:blip r:embed="rId2"/>
          <a:stretch/>
        </p:blipFill>
        <p:spPr>
          <a:xfrm>
            <a:off x="838080" y="1691640"/>
            <a:ext cx="3531240" cy="4365360"/>
          </a:xfrm>
          <a:prstGeom prst="rect">
            <a:avLst/>
          </a:prstGeom>
          <a:ln w="0">
            <a:noFill/>
          </a:ln>
        </p:spPr>
      </p:pic>
      <p:sp>
        <p:nvSpPr>
          <p:cNvPr id="387" name="Rectangle 2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MicroRNA (miRNAs)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9" name="Picture 3" descr=""/>
          <p:cNvPicPr/>
          <p:nvPr/>
        </p:nvPicPr>
        <p:blipFill>
          <a:blip r:embed="rId1"/>
          <a:stretch/>
        </p:blipFill>
        <p:spPr>
          <a:xfrm>
            <a:off x="518400" y="1890000"/>
            <a:ext cx="11154960" cy="3077280"/>
          </a:xfrm>
          <a:prstGeom prst="rect">
            <a:avLst/>
          </a:prstGeom>
          <a:ln w="0">
            <a:noFill/>
          </a:ln>
        </p:spPr>
      </p:pic>
      <p:sp>
        <p:nvSpPr>
          <p:cNvPr id="390" name="Rectangle 2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2" name="Picture 3" descr=""/>
          <p:cNvPicPr/>
          <p:nvPr/>
        </p:nvPicPr>
        <p:blipFill>
          <a:blip r:embed="rId1"/>
          <a:stretch/>
        </p:blipFill>
        <p:spPr>
          <a:xfrm>
            <a:off x="4933800" y="2814120"/>
            <a:ext cx="5039640" cy="4043520"/>
          </a:xfrm>
          <a:prstGeom prst="rect">
            <a:avLst/>
          </a:prstGeom>
          <a:ln w="0">
            <a:noFill/>
          </a:ln>
        </p:spPr>
      </p:pic>
      <p:pic>
        <p:nvPicPr>
          <p:cNvPr id="393" name="Picture 5" descr=""/>
          <p:cNvPicPr/>
          <p:nvPr/>
        </p:nvPicPr>
        <p:blipFill>
          <a:blip r:embed="rId2"/>
          <a:stretch/>
        </p:blipFill>
        <p:spPr>
          <a:xfrm>
            <a:off x="4533840" y="2175840"/>
            <a:ext cx="3124080" cy="2506320"/>
          </a:xfrm>
          <a:prstGeom prst="rect">
            <a:avLst/>
          </a:prstGeom>
          <a:ln w="0">
            <a:noFill/>
          </a:ln>
        </p:spPr>
      </p:pic>
      <p:sp>
        <p:nvSpPr>
          <p:cNvPr id="394" name="Rectangle 2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838080" y="2381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Objective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Rectangle 1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14:glitter dir="l" pattern="hexago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2" descr=""/>
          <p:cNvPicPr/>
          <p:nvPr/>
        </p:nvPicPr>
        <p:blipFill>
          <a:blip r:embed="rId1"/>
          <a:stretch/>
        </p:blipFill>
        <p:spPr>
          <a:xfrm>
            <a:off x="246240" y="250200"/>
            <a:ext cx="5398920" cy="2158920"/>
          </a:xfrm>
          <a:prstGeom prst="rect">
            <a:avLst/>
          </a:prstGeom>
          <a:ln w="0">
            <a:noFill/>
          </a:ln>
        </p:spPr>
      </p:pic>
      <p:pic>
        <p:nvPicPr>
          <p:cNvPr id="398" name="Picture 7" descr=""/>
          <p:cNvPicPr/>
          <p:nvPr/>
        </p:nvPicPr>
        <p:blipFill>
          <a:blip r:embed="rId2"/>
          <a:stretch/>
        </p:blipFill>
        <p:spPr>
          <a:xfrm>
            <a:off x="2945880" y="1486080"/>
            <a:ext cx="6299640" cy="4582800"/>
          </a:xfrm>
          <a:prstGeom prst="rect">
            <a:avLst/>
          </a:prstGeom>
          <a:ln w="0">
            <a:noFill/>
          </a:ln>
        </p:spPr>
      </p:pic>
      <p:pic>
        <p:nvPicPr>
          <p:cNvPr id="399" name="Picture 9" descr=""/>
          <p:cNvPicPr/>
          <p:nvPr/>
        </p:nvPicPr>
        <p:blipFill>
          <a:blip r:embed="rId3"/>
          <a:stretch/>
        </p:blipFill>
        <p:spPr>
          <a:xfrm>
            <a:off x="450360" y="2265840"/>
            <a:ext cx="10389960" cy="2879640"/>
          </a:xfrm>
          <a:prstGeom prst="rect">
            <a:avLst/>
          </a:prstGeom>
          <a:ln w="0">
            <a:noFill/>
          </a:ln>
        </p:spPr>
      </p:pic>
      <p:pic>
        <p:nvPicPr>
          <p:cNvPr id="400" name="Picture 11" descr=""/>
          <p:cNvPicPr/>
          <p:nvPr/>
        </p:nvPicPr>
        <p:blipFill>
          <a:blip r:embed="rId4"/>
          <a:stretch/>
        </p:blipFill>
        <p:spPr>
          <a:xfrm>
            <a:off x="736560" y="6342120"/>
            <a:ext cx="11339640" cy="515520"/>
          </a:xfrm>
          <a:prstGeom prst="rect">
            <a:avLst/>
          </a:prstGeom>
          <a:ln w="0">
            <a:noFill/>
          </a:ln>
        </p:spPr>
      </p:pic>
      <p:sp>
        <p:nvSpPr>
          <p:cNvPr id="401" name="Rectangle 1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What are we going to do to archive this goal?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Creation a seed or genes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Recompile the microRNA metadata on a practical accessible way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Integrate the microRNA data with the genes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Select the gene and microRNA players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Generate the model with selected genes and microRNA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Validation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Rectangle 3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Differential expression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Rectangle 2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08" name="Table 4"/>
          <p:cNvGraphicFramePr/>
          <p:nvPr/>
        </p:nvGraphicFramePr>
        <p:xfrm>
          <a:off x="838080" y="2759040"/>
          <a:ext cx="10515240" cy="1854000"/>
        </p:xfrm>
        <a:graphic>
          <a:graphicData uri="http://schemas.openxmlformats.org/drawingml/2006/table">
            <a:tbl>
              <a:tblPr/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83556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Target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Type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N.Experiments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Healty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non-healty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422640">
                <a:tc rowSpan="2"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mRNA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RNASeq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226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MicroArray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22640">
                <a:tc rowSpan="2"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miRNA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MicroArray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226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miRSeq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2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409" name="Rectangle 2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Experiments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11" name="Table 7"/>
          <p:cNvGraphicFramePr/>
          <p:nvPr/>
        </p:nvGraphicFramePr>
        <p:xfrm>
          <a:off x="638280" y="2282760"/>
          <a:ext cx="10915200" cy="1854000"/>
        </p:xfrm>
        <a:graphic>
          <a:graphicData uri="http://schemas.openxmlformats.org/drawingml/2006/table">
            <a:tbl>
              <a:tblPr/>
              <a:tblGrid>
                <a:gridCol w="1450440"/>
                <a:gridCol w="882720"/>
                <a:gridCol w="691560"/>
                <a:gridCol w="813240"/>
                <a:gridCol w="7077240"/>
              </a:tblGrid>
              <a:tr h="54036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GEO number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Samples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Min Age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 Age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Reference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540360"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Tharakan, R., Ubaida-Mohien, C., Piao, Y., Gorospe, M., &amp; Ferrucci, L. (2021). 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40360"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Tumasian III, R. A., Harish, A., Kundu, G., Yang, J. H., Ubaida-Mohien, C., Gonzalez-Freire, M., ... &amp; Ferrucci, L. (2021).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40360"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&gt;65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Kulkarni, A. S., Peck, B. D., Walton, R. G., Kern, P. A., Mar, J. C., Windham, S. T., ... &amp; Peterson, C. A. (2020). 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40360"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GSE87105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Mercken, E. M., Capri, M., Carboneau, B. A., Conte, M., Heidler, J., Santoro, A., ... &amp; de Cabo, R. (2017)..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412" name="Rectangle 2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4" descr=""/>
          <p:cNvPicPr/>
          <p:nvPr/>
        </p:nvPicPr>
        <p:blipFill>
          <a:blip r:embed="rId1"/>
          <a:stretch/>
        </p:blipFill>
        <p:spPr>
          <a:xfrm>
            <a:off x="2172600" y="643320"/>
            <a:ext cx="7846200" cy="5570640"/>
          </a:xfrm>
          <a:prstGeom prst="rect">
            <a:avLst/>
          </a:prstGeom>
          <a:ln w="0">
            <a:noFill/>
          </a:ln>
        </p:spPr>
      </p:pic>
      <p:pic>
        <p:nvPicPr>
          <p:cNvPr id="414" name="Picture 6" descr=""/>
          <p:cNvPicPr/>
          <p:nvPr/>
        </p:nvPicPr>
        <p:blipFill>
          <a:blip r:embed="rId2"/>
          <a:stretch/>
        </p:blipFill>
        <p:spPr>
          <a:xfrm>
            <a:off x="317160" y="2140920"/>
            <a:ext cx="2032200" cy="2233080"/>
          </a:xfrm>
          <a:prstGeom prst="rect">
            <a:avLst/>
          </a:prstGeom>
          <a:ln w="0">
            <a:noFill/>
          </a:ln>
        </p:spPr>
      </p:pic>
      <p:pic>
        <p:nvPicPr>
          <p:cNvPr id="415" name="Picture 8" descr=""/>
          <p:cNvPicPr/>
          <p:nvPr/>
        </p:nvPicPr>
        <p:blipFill>
          <a:blip r:embed="rId3"/>
          <a:stretch/>
        </p:blipFill>
        <p:spPr>
          <a:xfrm>
            <a:off x="4351320" y="2140920"/>
            <a:ext cx="2841120" cy="2461680"/>
          </a:xfrm>
          <a:prstGeom prst="rect">
            <a:avLst/>
          </a:prstGeom>
          <a:ln w="0">
            <a:noFill/>
          </a:ln>
        </p:spPr>
      </p:pic>
      <p:pic>
        <p:nvPicPr>
          <p:cNvPr id="416" name="Picture 10" descr=""/>
          <p:cNvPicPr/>
          <p:nvPr/>
        </p:nvPicPr>
        <p:blipFill>
          <a:blip r:embed="rId4"/>
          <a:stretch/>
        </p:blipFill>
        <p:spPr>
          <a:xfrm>
            <a:off x="9264600" y="2014920"/>
            <a:ext cx="2226240" cy="2359080"/>
          </a:xfrm>
          <a:prstGeom prst="rect">
            <a:avLst/>
          </a:prstGeom>
          <a:ln w="0">
            <a:noFill/>
          </a:ln>
        </p:spPr>
      </p:pic>
      <p:pic>
        <p:nvPicPr>
          <p:cNvPr id="417" name="Picture 12" descr=""/>
          <p:cNvPicPr/>
          <p:nvPr/>
        </p:nvPicPr>
        <p:blipFill>
          <a:blip r:embed="rId5"/>
          <a:stretch/>
        </p:blipFill>
        <p:spPr>
          <a:xfrm>
            <a:off x="916200" y="5978520"/>
            <a:ext cx="10092240" cy="770400"/>
          </a:xfrm>
          <a:prstGeom prst="rect">
            <a:avLst/>
          </a:prstGeom>
          <a:ln w="0">
            <a:noFill/>
          </a:ln>
        </p:spPr>
      </p:pic>
      <p:sp>
        <p:nvSpPr>
          <p:cNvPr id="418" name="Rectangle 1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/>
          <p:nvPr/>
        </p:nvSpPr>
        <p:spPr>
          <a:xfrm>
            <a:off x="831960" y="2320560"/>
            <a:ext cx="8570880" cy="17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Computational approaches for the therapeutic target discovery to ame-liorate muscle wasting during aging and disease </a:t>
            </a:r>
            <a:endParaRPr b="0" lang="en-IE" sz="3600" spc="-1" strike="noStrike">
              <a:latin typeface="Arial"/>
            </a:endParaRPr>
          </a:p>
        </p:txBody>
      </p:sp>
      <p:sp>
        <p:nvSpPr>
          <p:cNvPr id="367" name="TextShape 2"/>
          <p:cNvSpPr/>
          <p:nvPr/>
        </p:nvSpPr>
        <p:spPr>
          <a:xfrm>
            <a:off x="831960" y="4407480"/>
            <a:ext cx="7687080" cy="11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pc="-1" strike="noStrike">
                <a:solidFill>
                  <a:srgbClr val="585858"/>
                </a:solidFill>
                <a:latin typeface="Arial"/>
                <a:ea typeface="DejaVu Sans"/>
              </a:rPr>
              <a:t>Msc Karen Guerrero Vazquez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Katarzyna Whysall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Pilib O Broin</a:t>
            </a:r>
            <a:endParaRPr b="0" lang="en-IE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Differential expression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Quality evaluation: FastQC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Trimming adapters: cutadapt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Pseudo alignment: Kallisto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Mappint to Ensemble: GRCh38.p13 (Genome Reference Consortium Human Build 38)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Analysis: DESeq2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Pathway analysis: gseapy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Adjusted P-value: 0.1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LogFold Change: 1.0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Rectangle 4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Young to middle age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6" name="Picture 514" descr=""/>
          <p:cNvPicPr/>
          <p:nvPr/>
        </p:nvPicPr>
        <p:blipFill>
          <a:blip r:embed="rId1"/>
          <a:srcRect l="0" t="6762" r="0" b="0"/>
          <a:stretch/>
        </p:blipFill>
        <p:spPr>
          <a:xfrm>
            <a:off x="838080" y="2210040"/>
            <a:ext cx="10276200" cy="396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-131760" y="1579320"/>
            <a:ext cx="12191760" cy="418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Young vs Old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34" name="Picture 500" descr=""/>
          <p:cNvPicPr/>
          <p:nvPr/>
        </p:nvPicPr>
        <p:blipFill>
          <a:blip r:embed="rId1"/>
          <a:srcRect l="0" t="7505" r="0" b="0"/>
          <a:stretch/>
        </p:blipFill>
        <p:spPr>
          <a:xfrm>
            <a:off x="381240" y="2299680"/>
            <a:ext cx="11318760" cy="393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36" name="Content Placeholder 4" descr="A picture containing drawing, art&#10;&#10;Description automatically generated"/>
          <p:cNvPicPr/>
          <p:nvPr/>
        </p:nvPicPr>
        <p:blipFill>
          <a:blip r:embed="rId1"/>
          <a:stretch/>
        </p:blipFill>
        <p:spPr>
          <a:xfrm>
            <a:off x="1142640" y="1825560"/>
            <a:ext cx="9906120" cy="4350960"/>
          </a:xfrm>
          <a:prstGeom prst="rect">
            <a:avLst/>
          </a:prstGeom>
          <a:ln w="0">
            <a:noFill/>
          </a:ln>
        </p:spPr>
      </p:pic>
      <p:sp>
        <p:nvSpPr>
          <p:cNvPr id="437" name="Rectangle 2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Differentially expressed genes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7218000" y="1825560"/>
            <a:ext cx="3899880" cy="4667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40" name="Content Placeholder 3"/>
          <p:cNvGraphicFramePr/>
          <p:nvPr/>
        </p:nvGraphicFramePr>
        <p:xfrm>
          <a:off x="838080" y="1786680"/>
          <a:ext cx="5271840" cy="4745160"/>
        </p:xfrm>
        <a:graphic>
          <a:graphicData uri="http://schemas.openxmlformats.org/drawingml/2006/table">
            <a:tbl>
              <a:tblPr/>
              <a:tblGrid>
                <a:gridCol w="1498320"/>
                <a:gridCol w="1276920"/>
                <a:gridCol w="1291680"/>
                <a:gridCol w="1204920"/>
              </a:tblGrid>
              <a:tr h="54144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Experiment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Evaluation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Regulation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 Genes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YM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YM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96280"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0440" rIns="10440" tIns="104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b" marL="10440" marR="10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441" name="Rectangle 25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Picture 6" descr=""/>
          <p:cNvPicPr/>
          <p:nvPr/>
        </p:nvPicPr>
        <p:blipFill>
          <a:blip r:embed="rId1"/>
          <a:stretch/>
        </p:blipFill>
        <p:spPr>
          <a:xfrm>
            <a:off x="534960" y="1609560"/>
            <a:ext cx="2032200" cy="2233080"/>
          </a:xfrm>
          <a:prstGeom prst="rect">
            <a:avLst/>
          </a:prstGeom>
          <a:ln w="0">
            <a:noFill/>
          </a:ln>
        </p:spPr>
      </p:pic>
      <p:pic>
        <p:nvPicPr>
          <p:cNvPr id="443" name="Picture 8" descr=""/>
          <p:cNvPicPr/>
          <p:nvPr/>
        </p:nvPicPr>
        <p:blipFill>
          <a:blip r:embed="rId2"/>
          <a:stretch/>
        </p:blipFill>
        <p:spPr>
          <a:xfrm>
            <a:off x="4776840" y="4395960"/>
            <a:ext cx="2841120" cy="2461680"/>
          </a:xfrm>
          <a:prstGeom prst="rect">
            <a:avLst/>
          </a:prstGeom>
          <a:ln w="0">
            <a:noFill/>
          </a:ln>
        </p:spPr>
      </p:pic>
      <p:pic>
        <p:nvPicPr>
          <p:cNvPr id="444" name="Picture 10" descr=""/>
          <p:cNvPicPr/>
          <p:nvPr/>
        </p:nvPicPr>
        <p:blipFill>
          <a:blip r:embed="rId3"/>
          <a:stretch/>
        </p:blipFill>
        <p:spPr>
          <a:xfrm>
            <a:off x="9633600" y="1483560"/>
            <a:ext cx="2226240" cy="2359080"/>
          </a:xfrm>
          <a:prstGeom prst="rect">
            <a:avLst/>
          </a:prstGeom>
          <a:ln w="0">
            <a:noFill/>
          </a:ln>
        </p:spPr>
      </p:pic>
      <p:sp>
        <p:nvSpPr>
          <p:cNvPr id="445" name="Straight Connector 2"/>
          <p:cNvSpPr/>
          <p:nvPr/>
        </p:nvSpPr>
        <p:spPr>
          <a:xfrm>
            <a:off x="1436760" y="5626800"/>
            <a:ext cx="3222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Straight Connector 3"/>
          <p:cNvSpPr/>
          <p:nvPr/>
        </p:nvSpPr>
        <p:spPr>
          <a:xfrm>
            <a:off x="3047760" y="2725920"/>
            <a:ext cx="651888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Straight Connector 7"/>
          <p:cNvSpPr/>
          <p:nvPr/>
        </p:nvSpPr>
        <p:spPr>
          <a:xfrm>
            <a:off x="7524720" y="5604840"/>
            <a:ext cx="322200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What change during aging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9" name="Rectangle 11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What is next with this data?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Experimental validation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2" name="Rectangle 6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838080" y="26002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miRKatDB: An integrated resource for microRNA 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4" name="Rectangle 5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Current resources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Total binding registers:              15,436,301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mirTarBase     7,694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mirWalk     15,428,606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hsa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12,526,887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miRNAs:                                          5,277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hsa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2673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Combinations miRNAs-Target:    8,800,625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Rectangle 4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-352800" y="557280"/>
            <a:ext cx="10972080" cy="6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Table of contents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subTitle"/>
          </p:nvPr>
        </p:nvSpPr>
        <p:spPr>
          <a:xfrm>
            <a:off x="609840" y="2924280"/>
            <a:ext cx="10972080" cy="265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the problem</a:t>
            </a:r>
            <a:endParaRPr b="0" lang="en-IE" sz="32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Objective of the project</a:t>
            </a:r>
            <a:endParaRPr b="0" lang="en-IE" sz="32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Differential expression analysis</a:t>
            </a:r>
            <a:endParaRPr b="0" lang="en-IE" sz="32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New database to easer access to microRNA information</a:t>
            </a:r>
            <a:endParaRPr b="0" lang="en-IE" sz="32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Network analysis</a:t>
            </a:r>
            <a:endParaRPr b="0" lang="en-IE" sz="3200" spc="-1" strike="noStrike">
              <a:latin typeface="Arial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Future work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60" name="Content Placeholder 6"/>
          <p:cNvGraphicFramePr/>
          <p:nvPr/>
        </p:nvGraphicFramePr>
        <p:xfrm>
          <a:off x="838080" y="2580480"/>
          <a:ext cx="10860120" cy="3364200"/>
        </p:xfrm>
        <a:graphic>
          <a:graphicData uri="http://schemas.openxmlformats.org/drawingml/2006/table">
            <a:tbl>
              <a:tblPr/>
              <a:tblGrid>
                <a:gridCol w="1841400"/>
                <a:gridCol w="885960"/>
                <a:gridCol w="903600"/>
                <a:gridCol w="1598040"/>
                <a:gridCol w="1819800"/>
                <a:gridCol w="1533600"/>
                <a:gridCol w="710640"/>
                <a:gridCol w="1567080"/>
              </a:tblGrid>
              <a:tr h="1377720"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Database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year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Cites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PubmedID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Content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Prediction Algorithm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API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API alternative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445320"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miRBase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2014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2368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24275495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General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790920"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miRWalk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2011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830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21605702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Predicted miRNA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45320"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miRTarBase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2010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563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21071411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General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45320"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miRDB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2020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374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31504780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Expression 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97320"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DIANAmiTED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2022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34469540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Expression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16560" rIns="16560" tIns="1656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</a:t>
                      </a:r>
                      <a:endParaRPr b="0" lang="en-IE" sz="2300" spc="-1" strike="noStrike">
                        <a:latin typeface="Arial"/>
                      </a:endParaRPr>
                    </a:p>
                  </a:txBody>
                  <a:tcPr anchor="b" marL="16560" marR="16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461" name="Rectangle 7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Collection structure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4" name="Picture 6" descr=""/>
          <p:cNvPicPr/>
          <p:nvPr/>
        </p:nvPicPr>
        <p:blipFill>
          <a:blip r:embed="rId1"/>
          <a:stretch/>
        </p:blipFill>
        <p:spPr>
          <a:xfrm>
            <a:off x="304920" y="1825560"/>
            <a:ext cx="3397320" cy="4869360"/>
          </a:xfrm>
          <a:prstGeom prst="rect">
            <a:avLst/>
          </a:prstGeom>
          <a:ln w="0">
            <a:noFill/>
          </a:ln>
        </p:spPr>
      </p:pic>
      <p:pic>
        <p:nvPicPr>
          <p:cNvPr id="465" name="Picture 10" descr=""/>
          <p:cNvPicPr/>
          <p:nvPr/>
        </p:nvPicPr>
        <p:blipFill>
          <a:blip r:embed="rId2"/>
          <a:stretch/>
        </p:blipFill>
        <p:spPr>
          <a:xfrm>
            <a:off x="3939480" y="1920600"/>
            <a:ext cx="4282920" cy="4679640"/>
          </a:xfrm>
          <a:prstGeom prst="rect">
            <a:avLst/>
          </a:prstGeom>
          <a:ln w="0">
            <a:noFill/>
          </a:ln>
        </p:spPr>
      </p:pic>
      <p:pic>
        <p:nvPicPr>
          <p:cNvPr id="466" name="Picture 12" descr=""/>
          <p:cNvPicPr/>
          <p:nvPr/>
        </p:nvPicPr>
        <p:blipFill>
          <a:blip r:embed="rId3"/>
          <a:stretch/>
        </p:blipFill>
        <p:spPr>
          <a:xfrm>
            <a:off x="8162640" y="2187720"/>
            <a:ext cx="3059640" cy="1259280"/>
          </a:xfrm>
          <a:prstGeom prst="rect">
            <a:avLst/>
          </a:prstGeom>
          <a:ln w="0">
            <a:noFill/>
          </a:ln>
        </p:spPr>
      </p:pic>
      <p:pic>
        <p:nvPicPr>
          <p:cNvPr id="467" name="Picture 14" descr=""/>
          <p:cNvPicPr/>
          <p:nvPr/>
        </p:nvPicPr>
        <p:blipFill>
          <a:blip r:embed="rId4"/>
          <a:stretch/>
        </p:blipFill>
        <p:spPr>
          <a:xfrm>
            <a:off x="8252640" y="4546440"/>
            <a:ext cx="2879640" cy="899640"/>
          </a:xfrm>
          <a:prstGeom prst="rect">
            <a:avLst/>
          </a:prstGeom>
          <a:ln w="0">
            <a:noFill/>
          </a:ln>
        </p:spPr>
      </p:pic>
      <p:sp>
        <p:nvSpPr>
          <p:cNvPr id="468" name="Rectangle 15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0" name="Content Placeholder 4" descr=""/>
          <p:cNvPicPr/>
          <p:nvPr/>
        </p:nvPicPr>
        <p:blipFill>
          <a:blip r:embed="rId1"/>
          <a:stretch/>
        </p:blipFill>
        <p:spPr>
          <a:xfrm>
            <a:off x="2580120" y="1825560"/>
            <a:ext cx="7031520" cy="4350960"/>
          </a:xfrm>
          <a:prstGeom prst="rect">
            <a:avLst/>
          </a:prstGeom>
          <a:ln w="0">
            <a:noFill/>
          </a:ln>
        </p:spPr>
      </p:pic>
      <p:sp>
        <p:nvSpPr>
          <p:cNvPr id="471" name="Rectangle 5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Current status of miRKatDB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Hosted ___ microRNAs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___ Interactions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___ Databases integrated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Hosted on CloudIX on IP ___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4" name="Rectangle 3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Future work with the database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Add __ databases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Add expression or API to call for it from other sites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Add API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Add NLM to ask queries in natural language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7" name="Rectangle 3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4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838080" y="26002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Network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9" name="Rectangle 4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Integration of DE genes and microRNAs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1" name="Picture 3" descr=""/>
          <p:cNvPicPr/>
          <p:nvPr/>
        </p:nvPicPr>
        <p:blipFill>
          <a:blip r:embed="rId1"/>
          <a:stretch/>
        </p:blipFill>
        <p:spPr>
          <a:xfrm>
            <a:off x="3186360" y="2055960"/>
            <a:ext cx="5819040" cy="4032360"/>
          </a:xfrm>
          <a:prstGeom prst="rect">
            <a:avLst/>
          </a:prstGeom>
          <a:ln w="0">
            <a:noFill/>
          </a:ln>
        </p:spPr>
      </p:pic>
      <p:sp>
        <p:nvSpPr>
          <p:cNvPr id="482" name="Rectangle 4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4" name="Picture 3" descr=""/>
          <p:cNvPicPr/>
          <p:nvPr/>
        </p:nvPicPr>
        <p:blipFill>
          <a:blip r:embed="rId1"/>
          <a:stretch/>
        </p:blipFill>
        <p:spPr>
          <a:xfrm>
            <a:off x="731520" y="2730240"/>
            <a:ext cx="1904040" cy="190404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5" descr=""/>
          <p:cNvPicPr/>
          <p:nvPr/>
        </p:nvPicPr>
        <p:blipFill>
          <a:blip r:embed="rId2"/>
          <a:stretch/>
        </p:blipFill>
        <p:spPr>
          <a:xfrm>
            <a:off x="4295160" y="2171880"/>
            <a:ext cx="3240000" cy="324000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7" descr=""/>
          <p:cNvPicPr/>
          <p:nvPr/>
        </p:nvPicPr>
        <p:blipFill>
          <a:blip r:embed="rId3"/>
          <a:stretch/>
        </p:blipFill>
        <p:spPr>
          <a:xfrm>
            <a:off x="9194400" y="2712240"/>
            <a:ext cx="2158920" cy="2158920"/>
          </a:xfrm>
          <a:prstGeom prst="rect">
            <a:avLst/>
          </a:prstGeom>
          <a:ln w="0">
            <a:noFill/>
          </a:ln>
        </p:spPr>
      </p:pic>
      <p:sp>
        <p:nvSpPr>
          <p:cNvPr id="487" name="Rectangle 8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State of the art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Mirnet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" name="Rectangle 4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Challenges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Selection of microRNAs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Bias on enrichment analysis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Inexistent microRNAs vs undiscovered microRNAs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Evaluation of the network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3" name="Rectangle 3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838080" y="2381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The problem…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Rectangle 1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14:glitter dir="l" pattern="hexagon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Approaches taggled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" name="Rectangle 3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Future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Score the networks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Machine learning base network prune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Combine the 3 timeframes on one network along time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9" name="Rectangle 3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5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9300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Future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1" name="Rectangle 4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6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Experimental validation on the DE genes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API for access on the Database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Score of the network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Selection of final Genes and MicroRNAs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Generation of model using selected elements in COPASI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Validation of the models.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Conclusions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There had been done a lot in the infrastructure of the project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There are still big challenges to taggle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/>
          <p:nvPr/>
        </p:nvSpPr>
        <p:spPr>
          <a:xfrm>
            <a:off x="831960" y="3078360"/>
            <a:ext cx="8210160" cy="21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Thank You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/>
          <p:nvPr/>
        </p:nvSpPr>
        <p:spPr>
          <a:xfrm>
            <a:off x="778680" y="2831760"/>
            <a:ext cx="768708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IE" sz="3200" spc="-1" strike="noStrike">
                <a:solidFill>
                  <a:srgbClr val="002060"/>
                </a:solidFill>
                <a:latin typeface="Arial"/>
                <a:ea typeface="DejaVu Sans"/>
              </a:rPr>
              <a:t>Acknowledgements</a:t>
            </a:r>
            <a:endParaRPr b="0" lang="en-IE" sz="3200" spc="-1" strike="noStrike">
              <a:latin typeface="Arial"/>
            </a:endParaRPr>
          </a:p>
        </p:txBody>
      </p:sp>
      <p:sp>
        <p:nvSpPr>
          <p:cNvPr id="508" name="TextShape 2"/>
          <p:cNvSpPr/>
          <p:nvPr/>
        </p:nvSpPr>
        <p:spPr>
          <a:xfrm>
            <a:off x="778680" y="3597120"/>
            <a:ext cx="7687080" cy="15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This presentation has emanated from research conducted with the financial support of Science Foundation Ireland under Grant number [18/CRT/6214 ]</a:t>
            </a:r>
            <a:endParaRPr b="0" lang="en-I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4" descr=""/>
          <p:cNvPicPr/>
          <p:nvPr/>
        </p:nvPicPr>
        <p:blipFill>
          <a:blip r:embed="rId1"/>
          <a:stretch/>
        </p:blipFill>
        <p:spPr>
          <a:xfrm>
            <a:off x="853200" y="279000"/>
            <a:ext cx="11338200" cy="4338720"/>
          </a:xfrm>
          <a:prstGeom prst="rect">
            <a:avLst/>
          </a:prstGeom>
          <a:ln w="0">
            <a:noFill/>
          </a:ln>
        </p:spPr>
      </p:pic>
      <p:pic>
        <p:nvPicPr>
          <p:cNvPr id="373" name="Picture 4" descr="USP 797 (June 3, 2019 Reg Change)"/>
          <p:cNvPicPr/>
          <p:nvPr/>
        </p:nvPicPr>
        <p:blipFill>
          <a:blip r:embed="rId2"/>
          <a:stretch/>
        </p:blipFill>
        <p:spPr>
          <a:xfrm>
            <a:off x="4902840" y="3190320"/>
            <a:ext cx="2854440" cy="2854440"/>
          </a:xfrm>
          <a:prstGeom prst="rect">
            <a:avLst/>
          </a:prstGeom>
          <a:ln w="0">
            <a:noFill/>
          </a:ln>
        </p:spPr>
      </p:pic>
      <p:sp>
        <p:nvSpPr>
          <p:cNvPr id="374" name="Rectangle 2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icture 2" descr=""/>
          <p:cNvPicPr/>
          <p:nvPr/>
        </p:nvPicPr>
        <p:blipFill>
          <a:blip r:embed="rId1"/>
          <a:stretch/>
        </p:blipFill>
        <p:spPr>
          <a:xfrm>
            <a:off x="3936600" y="2378160"/>
            <a:ext cx="4318560" cy="2100960"/>
          </a:xfrm>
          <a:prstGeom prst="rect">
            <a:avLst/>
          </a:prstGeom>
          <a:ln w="0">
            <a:noFill/>
          </a:ln>
        </p:spPr>
      </p:pic>
      <p:sp>
        <p:nvSpPr>
          <p:cNvPr id="376" name="Rectangle 1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 12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8" name="Picture 2" descr=""/>
          <p:cNvPicPr/>
          <p:nvPr/>
        </p:nvPicPr>
        <p:blipFill>
          <a:blip r:embed="rId1"/>
          <a:srcRect l="24238" t="0" r="25503" b="16327"/>
          <a:stretch/>
        </p:blipFill>
        <p:spPr>
          <a:xfrm>
            <a:off x="838080" y="1368000"/>
            <a:ext cx="10515240" cy="4507560"/>
          </a:xfrm>
          <a:prstGeom prst="rect">
            <a:avLst/>
          </a:prstGeom>
          <a:ln w="0">
            <a:noFill/>
          </a:ln>
        </p:spPr>
      </p:pic>
      <p:sp>
        <p:nvSpPr>
          <p:cNvPr id="379" name="Rectangle 1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2" descr=""/>
          <p:cNvPicPr/>
          <p:nvPr/>
        </p:nvPicPr>
        <p:blipFill>
          <a:blip r:embed="rId1"/>
          <a:stretch/>
        </p:blipFill>
        <p:spPr>
          <a:xfrm>
            <a:off x="3036600" y="391680"/>
            <a:ext cx="6118920" cy="6074280"/>
          </a:xfrm>
          <a:prstGeom prst="rect">
            <a:avLst/>
          </a:prstGeom>
          <a:ln w="0">
            <a:noFill/>
          </a:ln>
        </p:spPr>
      </p:pic>
      <p:sp>
        <p:nvSpPr>
          <p:cNvPr id="381" name="Rectangle 1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2" descr=""/>
          <p:cNvPicPr/>
          <p:nvPr/>
        </p:nvPicPr>
        <p:blipFill>
          <a:blip r:embed="rId1"/>
          <a:stretch/>
        </p:blipFill>
        <p:spPr>
          <a:xfrm>
            <a:off x="1591200" y="982440"/>
            <a:ext cx="9009360" cy="4892760"/>
          </a:xfrm>
          <a:prstGeom prst="rect">
            <a:avLst/>
          </a:prstGeom>
          <a:ln w="0">
            <a:noFill/>
          </a:ln>
        </p:spPr>
      </p:pic>
      <p:sp>
        <p:nvSpPr>
          <p:cNvPr id="383" name="Rectangle 1"/>
          <p:cNvSpPr/>
          <p:nvPr/>
        </p:nvSpPr>
        <p:spPr>
          <a:xfrm>
            <a:off x="11505240" y="-124200"/>
            <a:ext cx="6184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</a:rPr>
              <a:t>1</a:t>
            </a:r>
            <a:endParaRPr b="0" lang="en-IE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Application>LibreOffice/7.3.7.2$Linux_X86_64 LibreOffice_project/30$Build-2</Application>
  <AppVersion>15.0000</AppVersion>
  <Words>774</Words>
  <Paragraphs>291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2023-05-18T20:29:33Z</dcterms:created>
  <dc:creator>Guerrero Vazquez, Karen</dc:creator>
  <dc:description/>
  <dc:language>en-IE</dc:language>
  <cp:lastModifiedBy/>
  <dcterms:modified xsi:type="dcterms:W3CDTF">2023-05-25T09:24:33Z</dcterms:modified>
  <cp:revision>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Widescreen</vt:lpwstr>
  </property>
  <property fmtid="{D5CDD505-2E9C-101B-9397-08002B2CF9AE}" pid="4" name="Slides">
    <vt:i4>44</vt:i4>
  </property>
</Properties>
</file>